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5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4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685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77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13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061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44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214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121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3198-F8F0-4B64-860A-0DE33AF2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F7CB3-BFEE-4FA8-8CD8-5E6D967D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ABF8F-14CD-4DC3-9C2E-C13970DA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04BDF-573D-46DA-B536-347B7A94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1214B-DE3B-4E83-A4C0-9EC52C31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11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38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61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9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16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90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95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3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13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158622-6CB9-4AE6-9251-EF98E0AB0A14}" type="datetimeFigureOut">
              <a:rPr lang="en-IN" smtClean="0"/>
              <a:t>14-12-2025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E57740-4640-47D7-88BE-6962A3250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89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hametbenoit.info/2019/11/04/power-bi-the-new-exe-installer-command-lines/" TargetMode="External"/><Relationship Id="rId3" Type="http://schemas.openxmlformats.org/officeDocument/2006/relationships/hyperlink" Target="https://opensource.com/article/17/2/six-open-source-brands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sparrow.blogspot.com/2018/02/how-to-create-quiz-using-python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DDEF-74F0-4E38-9F33-C051EDB27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Customer Shopping Behaviour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A8B40-20B0-44AB-B824-CE6971246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Insights into Spending Patterns, Segmentation, and Product Preferences</a:t>
            </a:r>
          </a:p>
          <a:p>
            <a:endParaRPr lang="en-IN" dirty="0"/>
          </a:p>
          <a:p>
            <a:pPr algn="l"/>
            <a:r>
              <a:rPr lang="en-IN" b="1" dirty="0">
                <a:latin typeface="Edwardian Script ITC" panose="030303020407070D0804" pitchFamily="66" charset="0"/>
              </a:rPr>
              <a:t>~ Yashwardhan Shinde</a:t>
            </a:r>
            <a:endParaRPr lang="en-US" b="1" dirty="0"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71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2E8A-5393-46E5-B457-AABB2407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Business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47632-6CE0-4293-8EBD-CA1598313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Boost Subscriptions: Promote exclusive benefits to convert non-subscribers.</a:t>
            </a:r>
          </a:p>
          <a:p>
            <a:r>
              <a:rPr lang="en-US"/>
              <a:t>2. Loyalty Programs: Incentivize 'Returning' customers to become 'Loyal'.</a:t>
            </a:r>
          </a:p>
          <a:p>
            <a:r>
              <a:rPr lang="en-US"/>
              <a:t>3. Targeted Marketing: Focus ad spend on Young Adults and high-value Male segments.</a:t>
            </a:r>
          </a:p>
          <a:p>
            <a:r>
              <a:rPr lang="en-US"/>
              <a:t>4. Product Positioning: Highlight top-rated items (Gloves, Sandals) in campaigns.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90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5903-CEA0-42B5-8B2A-8B8B1F9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900" y="225673"/>
            <a:ext cx="9601196" cy="1303867"/>
          </a:xfrm>
        </p:spPr>
        <p:txBody>
          <a:bodyPr>
            <a:normAutofit/>
          </a:bodyPr>
          <a:lstStyle/>
          <a:p>
            <a:r>
              <a:rPr lang="en-US" sz="2800" dirty="0"/>
              <a:t>Interactive Power-BI Dashboard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3282C-098C-4BC8-A452-4E19C6891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" b="158"/>
          <a:stretch/>
        </p:blipFill>
        <p:spPr>
          <a:xfrm>
            <a:off x="1361904" y="1213658"/>
            <a:ext cx="9468192" cy="4963766"/>
          </a:xfrm>
        </p:spPr>
      </p:pic>
    </p:spTree>
    <p:extLst>
      <p:ext uri="{BB962C8B-B14F-4D97-AF65-F5344CB8AC3E}">
        <p14:creationId xmlns:p14="http://schemas.microsoft.com/office/powerpoint/2010/main" val="371502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B013-D928-439D-8F51-3BC9F9161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B7FB4-BE00-4771-A40C-C8D771C5F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Questions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54876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ADC5-D12B-4376-8F53-3A7FE7BE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3A6C-6EC5-46AE-A063-7777537C0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leading retail organization seeks to gain deeper insights into customer shopping behavior to enhance </a:t>
            </a:r>
            <a:r>
              <a:rPr lang="en-US" b="1" dirty="0"/>
              <a:t>sales performance</a:t>
            </a:r>
            <a:r>
              <a:rPr lang="en-US" dirty="0"/>
              <a:t>, </a:t>
            </a:r>
            <a:r>
              <a:rPr lang="en-US" b="1" dirty="0"/>
              <a:t>customer satisfaction</a:t>
            </a:r>
            <a:r>
              <a:rPr lang="en-US" dirty="0"/>
              <a:t>, and </a:t>
            </a:r>
            <a:r>
              <a:rPr lang="en-US" b="1" dirty="0"/>
              <a:t>long-term loyalty</a:t>
            </a:r>
            <a:r>
              <a:rPr lang="en-US" dirty="0"/>
              <a:t>. Recent shifts in purchasing patterns across </a:t>
            </a:r>
            <a:r>
              <a:rPr lang="en-US" b="1" dirty="0"/>
              <a:t>demographics</a:t>
            </a:r>
            <a:r>
              <a:rPr lang="en-US" dirty="0"/>
              <a:t>, </a:t>
            </a:r>
            <a:r>
              <a:rPr lang="en-US" b="1" dirty="0"/>
              <a:t>product categories</a:t>
            </a:r>
            <a:r>
              <a:rPr lang="en-US" dirty="0"/>
              <a:t>, and </a:t>
            </a:r>
            <a:r>
              <a:rPr lang="en-US" b="1" dirty="0"/>
              <a:t>sales channels</a:t>
            </a:r>
            <a:r>
              <a:rPr lang="en-US" dirty="0"/>
              <a:t> have created a need for data-driven understanding.</a:t>
            </a:r>
          </a:p>
          <a:p>
            <a:r>
              <a:rPr lang="en-US" dirty="0"/>
              <a:t>The management team aims to identify the key factors—such as </a:t>
            </a:r>
            <a:r>
              <a:rPr lang="en-US" b="1" dirty="0"/>
              <a:t>discounts, customer reviews, seasonal trends, and purchasing preferences</a:t>
            </a:r>
            <a:r>
              <a:rPr lang="en-US" dirty="0"/>
              <a:t>—that influence buying decisions and repeat purchases.</a:t>
            </a:r>
          </a:p>
          <a:p>
            <a:r>
              <a:rPr lang="en-US" b="1" dirty="0"/>
              <a:t>Business Question:</a:t>
            </a:r>
            <a:br>
              <a:rPr lang="en-US" dirty="0"/>
            </a:br>
            <a:r>
              <a:rPr lang="en-US" i="1" dirty="0"/>
              <a:t>How can consumer shopping data be leveraged to uncover actionable trends, strengthen customer engagement, and optimize marketing and product strategies?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712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6D0A-DE4D-4F52-8C0B-05F759B5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Project Overview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8AB6E4E-E8A6-47C5-ACE3-37CFF7B539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91459" y="2285999"/>
            <a:ext cx="970513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Project Objective &amp; Scope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Objective: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analyze transactional data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3,900 customer purchases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understand shopping behavior.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identify key insights related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spending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 segmentation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purchase behavior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Scope: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analysis covers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 demographics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product preferences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discount usage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subscription behavior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Outcome: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generate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data-driven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that support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strategic decision-making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improve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 engagement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optimize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marketing and product strategies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46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EAF3-9962-4B2A-A102-554B52C0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11199"/>
            <a:ext cx="9601196" cy="1303867"/>
          </a:xfrm>
        </p:spPr>
        <p:txBody>
          <a:bodyPr/>
          <a:lstStyle/>
          <a:p>
            <a:r>
              <a:rPr lang="en-IN" dirty="0"/>
              <a:t>Methodology &amp; Tech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C70E8-3BB6-48C9-8CF5-AB05B3329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4789517"/>
            <a:ext cx="3218410" cy="1480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55385-8302-420A-9E37-AF0CFF0FADD4}"/>
              </a:ext>
            </a:extLst>
          </p:cNvPr>
          <p:cNvSpPr txBox="1"/>
          <p:nvPr/>
        </p:nvSpPr>
        <p:spPr>
          <a:xfrm>
            <a:off x="838200" y="7081750"/>
            <a:ext cx="5810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opensource.com/article/17/2/six-open-source-brands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9E4A43-3625-4BA0-ABAC-65D9ACE99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03767" y="4789517"/>
            <a:ext cx="2758011" cy="1316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738098-2EAF-485E-997E-2BF14A62E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627974" y="4550042"/>
            <a:ext cx="1358437" cy="1596759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7DCB6BA0-C830-4454-9199-A6AC7534B7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2" y="1993552"/>
            <a:ext cx="960119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Technology Stack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Python (Pandas):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Performed data cleaning, handled missing review ratings, and created engineered features for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SQL (PostgreSQL):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Conducted structured queries to analyze revenue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patterns,customer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demographics, and shipping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Power BI: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Developed interactive dashboards to enable visual storytelling and business insight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2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7BF0-1923-49C2-A038-CC2F33A2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49623"/>
            <a:ext cx="9601196" cy="1303867"/>
          </a:xfrm>
        </p:spPr>
        <p:txBody>
          <a:bodyPr/>
          <a:lstStyle/>
          <a:p>
            <a:r>
              <a:rPr lang="en-IN" dirty="0"/>
              <a:t>Dataset Summary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4F01CA5-7E6E-4ADF-8A9E-04E490F492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5933" y="1785033"/>
            <a:ext cx="103801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Data Volume: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3,900 customer transaction records across 18 well-defined attributes, enabling both behavioral and demographic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Customer Demographics: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Includes age, gender, location, and subscription status, supporting segmentation and targeted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Purchase Characteristics: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Covers product item, category, purchase amount, size, color, season, and shipping type to understand buying preferences.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Behavioral Indicators: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Tracks discount usage, purchase frequency, previous purchases, and review ratings to evaluate customer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Data Quality &amp; Cleaning: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Identified 37 missing values in the Review Rating column and applied median imputation at the category level to preserve analytical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Analysis Readiness: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Dataset was cleaned, standardized, and structured to support Python SQL, and Power BI–based analysis.</a:t>
            </a:r>
          </a:p>
        </p:txBody>
      </p:sp>
    </p:spTree>
    <p:extLst>
      <p:ext uri="{BB962C8B-B14F-4D97-AF65-F5344CB8AC3E}">
        <p14:creationId xmlns:p14="http://schemas.microsoft.com/office/powerpoint/2010/main" val="374325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F03-AE92-4141-8D78-05AE39ED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57750"/>
            <a:ext cx="9601196" cy="1303867"/>
          </a:xfrm>
        </p:spPr>
        <p:txBody>
          <a:bodyPr/>
          <a:lstStyle/>
          <a:p>
            <a:r>
              <a:rPr lang="en-IN" dirty="0"/>
              <a:t>Demographics &amp; Revenue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FB0CF-4ADB-4889-B70E-EA2E60DD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47" y="3566160"/>
            <a:ext cx="5641407" cy="243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B459E-7770-402E-981F-357B6BC6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3421414"/>
            <a:ext cx="3912451" cy="281674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FA492F7-A676-4176-A23E-CDBB1BF59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79024" y="1641980"/>
            <a:ext cx="983395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Gender Gap: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Male customers generate significantly higher revenue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₹157K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) compared to female customers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₹75K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), indicating a strong gender-based spending difference.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Age Group Performance: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Young Adults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emerge as the highest revenue-contributing segment, reflecting strong purchasing power and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Revenue Trend: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Middle-aged 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follow closely behind Young Adults, making them the second most valuable revenue segment.</a:t>
            </a:r>
          </a:p>
        </p:txBody>
      </p:sp>
    </p:spTree>
    <p:extLst>
      <p:ext uri="{BB962C8B-B14F-4D97-AF65-F5344CB8AC3E}">
        <p14:creationId xmlns:p14="http://schemas.microsoft.com/office/powerpoint/2010/main" val="62675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C4DB-3752-4FFD-86D2-4ABDA710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16619"/>
            <a:ext cx="9601196" cy="1303867"/>
          </a:xfrm>
        </p:spPr>
        <p:txBody>
          <a:bodyPr/>
          <a:lstStyle/>
          <a:p>
            <a:r>
              <a:rPr lang="en-IN" dirty="0"/>
              <a:t>Product Performance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FFDC9-741C-4E78-9F63-E77E938A9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06" y="4029651"/>
            <a:ext cx="3532141" cy="2127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3DF3D-F52C-4327-8E61-B2E0FEF3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99" y="3786698"/>
            <a:ext cx="2370749" cy="2370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49CE9-F46C-4EA6-AD6D-A69034C02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277" y="3940235"/>
            <a:ext cx="3684370" cy="22195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4ADF98A-9912-44C5-9B7F-E25045689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1" y="1760440"/>
            <a:ext cx="979593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Top-Rated Products: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Gloves (3.86)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Sandals (3.84)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and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Boots (3.82)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receive the highest average customer ratings, indicating strong product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Discount Dependency: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Hats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and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Sneakers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show high price sensitivity, with nearly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50% of purchases driven by discounts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Category Leaders: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Blouse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leads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Clothing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Jewelry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dominates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Accessories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and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Sandals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perform best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Footwear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based on sales volume.</a:t>
            </a:r>
          </a:p>
        </p:txBody>
      </p:sp>
    </p:spTree>
    <p:extLst>
      <p:ext uri="{BB962C8B-B14F-4D97-AF65-F5344CB8AC3E}">
        <p14:creationId xmlns:p14="http://schemas.microsoft.com/office/powerpoint/2010/main" val="211682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4E319-401E-4858-B45E-8F9E18DB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75055"/>
            <a:ext cx="9601196" cy="1303867"/>
          </a:xfrm>
        </p:spPr>
        <p:txBody>
          <a:bodyPr/>
          <a:lstStyle/>
          <a:p>
            <a:r>
              <a:rPr lang="en-IN" dirty="0"/>
              <a:t>Customer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A8944-1833-44C8-93B5-7123B527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424" y="3595255"/>
            <a:ext cx="4555375" cy="2486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488683-B0C5-4082-A696-4F146C16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3" y="3595255"/>
            <a:ext cx="4555375" cy="248677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4D6AEA76-E623-435F-99BF-78BA7D051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3" y="1641421"/>
            <a:ext cx="977053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Customer Segments: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The customer base is primarily composed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Loyal customers (3,116)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followed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Returning (701)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New customers (83)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Subscription Split: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27% of customers are subscribers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while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73% remain non-subscribers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indicating significant growth potential for subscriptions.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Key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Despite lower individual engagement,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non-subscribers contribute the majority of total revenue due to their larger volume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668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EBC1-A216-44C2-AB41-0914E7BE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Shipping &amp; Shopping Trends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A2C71E-9AF8-4053-98E5-525D14C9B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469" y="2628399"/>
            <a:ext cx="1007979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Shipping Value: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Customers opting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Express shipping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show a higher average spend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$60.48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compared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Standard shipping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users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$58.46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indicating stronger purchase intent.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High-Value Discount Users: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Identified a segment of customers who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discounts yet maintain above-average basket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highlighting opportunities for targeted promotions.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Seasonality Coverage: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analysis includes purchases across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Spring, Summer, Fall, and Winter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enabling seasonal trend and demand pattern evaluation.</a:t>
            </a:r>
          </a:p>
        </p:txBody>
      </p:sp>
    </p:spTree>
    <p:extLst>
      <p:ext uri="{BB962C8B-B14F-4D97-AF65-F5344CB8AC3E}">
        <p14:creationId xmlns:p14="http://schemas.microsoft.com/office/powerpoint/2010/main" val="800654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</TotalTime>
  <Words>780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Edwardian Script ITC</vt:lpstr>
      <vt:lpstr>Garamond</vt:lpstr>
      <vt:lpstr>Organic</vt:lpstr>
      <vt:lpstr>Customer Shopping Behaviour Analysis</vt:lpstr>
      <vt:lpstr>Problem Statement</vt:lpstr>
      <vt:lpstr>Project Overview</vt:lpstr>
      <vt:lpstr>Methodology &amp; Tech Stack</vt:lpstr>
      <vt:lpstr>Dataset Summary</vt:lpstr>
      <vt:lpstr>Demographics &amp; Revenue</vt:lpstr>
      <vt:lpstr>Product Performance Insights</vt:lpstr>
      <vt:lpstr>Customer Segmentation</vt:lpstr>
      <vt:lpstr>Shipping &amp; Shopping Trends</vt:lpstr>
      <vt:lpstr>Business Recommendations</vt:lpstr>
      <vt:lpstr>Interactive Power-BI Dashboard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Shopping Behavior Analysis</dc:title>
  <dc:creator>Yashwardhan Shinde</dc:creator>
  <cp:lastModifiedBy>Yashwardhan Shinde</cp:lastModifiedBy>
  <cp:revision>6</cp:revision>
  <dcterms:created xsi:type="dcterms:W3CDTF">2025-12-14T18:13:58Z</dcterms:created>
  <dcterms:modified xsi:type="dcterms:W3CDTF">2025-12-14T19:05:50Z</dcterms:modified>
</cp:coreProperties>
</file>